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04"/>
  </p:notesMasterIdLst>
  <p:handoutMasterIdLst>
    <p:handoutMasterId r:id="rId105"/>
  </p:handoutMasterIdLst>
  <p:sldIdLst>
    <p:sldId id="319" r:id="rId2"/>
    <p:sldId id="312" r:id="rId3"/>
    <p:sldId id="308" r:id="rId4"/>
    <p:sldId id="1469" r:id="rId5"/>
    <p:sldId id="1470" r:id="rId6"/>
    <p:sldId id="1471" r:id="rId7"/>
    <p:sldId id="1472" r:id="rId8"/>
    <p:sldId id="1473" r:id="rId9"/>
    <p:sldId id="1474" r:id="rId10"/>
    <p:sldId id="1475" r:id="rId11"/>
    <p:sldId id="1476" r:id="rId12"/>
    <p:sldId id="1424" r:id="rId13"/>
    <p:sldId id="1452" r:id="rId14"/>
    <p:sldId id="1453" r:id="rId15"/>
    <p:sldId id="1454" r:id="rId16"/>
    <p:sldId id="1427" r:id="rId17"/>
    <p:sldId id="1455" r:id="rId18"/>
    <p:sldId id="1426" r:id="rId19"/>
    <p:sldId id="1456" r:id="rId20"/>
    <p:sldId id="1457" r:id="rId21"/>
    <p:sldId id="1458" r:id="rId22"/>
    <p:sldId id="1428" r:id="rId23"/>
    <p:sldId id="1459" r:id="rId24"/>
    <p:sldId id="1460" r:id="rId25"/>
    <p:sldId id="1461" r:id="rId26"/>
    <p:sldId id="1462" r:id="rId27"/>
    <p:sldId id="1477" r:id="rId28"/>
    <p:sldId id="1429" r:id="rId29"/>
    <p:sldId id="1463" r:id="rId30"/>
    <p:sldId id="1464" r:id="rId31"/>
    <p:sldId id="1430" r:id="rId32"/>
    <p:sldId id="1465" r:id="rId33"/>
    <p:sldId id="1466" r:id="rId34"/>
    <p:sldId id="1467" r:id="rId35"/>
    <p:sldId id="1478" r:id="rId36"/>
    <p:sldId id="1468" r:id="rId37"/>
    <p:sldId id="1479" r:id="rId38"/>
    <p:sldId id="1451" r:id="rId39"/>
    <p:sldId id="1480" r:id="rId40"/>
    <p:sldId id="1450" r:id="rId41"/>
    <p:sldId id="1481" r:id="rId42"/>
    <p:sldId id="1449" r:id="rId43"/>
    <p:sldId id="1431" r:id="rId44"/>
    <p:sldId id="1423" r:id="rId45"/>
    <p:sldId id="1432" r:id="rId46"/>
    <p:sldId id="1433" r:id="rId47"/>
    <p:sldId id="1448" r:id="rId48"/>
    <p:sldId id="1482" r:id="rId49"/>
    <p:sldId id="1483" r:id="rId50"/>
    <p:sldId id="1484" r:id="rId51"/>
    <p:sldId id="1485" r:id="rId52"/>
    <p:sldId id="1486" r:id="rId53"/>
    <p:sldId id="1487" r:id="rId54"/>
    <p:sldId id="1447" r:id="rId55"/>
    <p:sldId id="1446" r:id="rId56"/>
    <p:sldId id="1445" r:id="rId57"/>
    <p:sldId id="1444" r:id="rId58"/>
    <p:sldId id="1488" r:id="rId59"/>
    <p:sldId id="1443" r:id="rId60"/>
    <p:sldId id="1434" r:id="rId61"/>
    <p:sldId id="1489" r:id="rId62"/>
    <p:sldId id="1490" r:id="rId63"/>
    <p:sldId id="1435" r:id="rId64"/>
    <p:sldId id="1491" r:id="rId65"/>
    <p:sldId id="1492" r:id="rId66"/>
    <p:sldId id="1493" r:id="rId67"/>
    <p:sldId id="1494" r:id="rId68"/>
    <p:sldId id="1442" r:id="rId69"/>
    <p:sldId id="1441" r:id="rId70"/>
    <p:sldId id="1495" r:id="rId71"/>
    <p:sldId id="1437" r:id="rId72"/>
    <p:sldId id="1440" r:id="rId73"/>
    <p:sldId id="1505" r:id="rId74"/>
    <p:sldId id="1506" r:id="rId75"/>
    <p:sldId id="1507" r:id="rId76"/>
    <p:sldId id="1438" r:id="rId77"/>
    <p:sldId id="1508" r:id="rId78"/>
    <p:sldId id="1510" r:id="rId79"/>
    <p:sldId id="1509" r:id="rId80"/>
    <p:sldId id="1496" r:id="rId81"/>
    <p:sldId id="1497" r:id="rId82"/>
    <p:sldId id="1498" r:id="rId83"/>
    <p:sldId id="1499" r:id="rId84"/>
    <p:sldId id="1500" r:id="rId85"/>
    <p:sldId id="1501" r:id="rId86"/>
    <p:sldId id="1502" r:id="rId87"/>
    <p:sldId id="1503" r:id="rId88"/>
    <p:sldId id="1504" r:id="rId89"/>
    <p:sldId id="1439" r:id="rId90"/>
    <p:sldId id="1511" r:id="rId91"/>
    <p:sldId id="1516" r:id="rId92"/>
    <p:sldId id="1517" r:id="rId93"/>
    <p:sldId id="1436" r:id="rId94"/>
    <p:sldId id="1512" r:id="rId95"/>
    <p:sldId id="1513" r:id="rId96"/>
    <p:sldId id="1514" r:id="rId97"/>
    <p:sldId id="1515" r:id="rId98"/>
    <p:sldId id="1422" r:id="rId99"/>
    <p:sldId id="1518" r:id="rId100"/>
    <p:sldId id="1519" r:id="rId101"/>
    <p:sldId id="1520" r:id="rId102"/>
    <p:sldId id="1522" r:id="rId103"/>
  </p:sldIdLst>
  <p:sldSz cx="9144000" cy="6858000" type="screen4x3"/>
  <p:notesSz cx="6858000" cy="9144000"/>
  <p:custDataLst>
    <p:tags r:id="rId10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64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04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50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82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4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多元分析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多元分析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16110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1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12822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90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5732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9842" progId="Word.Document.12">
                  <p:embed/>
                </p:oleObj>
              </mc:Choice>
              <mc:Fallback>
                <p:oleObj name="Document" r:id="rId2" imgW="8129635" imgH="42998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359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8F6EB7-EA25-44C4-A0C8-1B79DE1FE23C}"/>
              </a:ext>
            </a:extLst>
          </p:cNvPr>
          <p:cNvSpPr txBox="1"/>
          <p:nvPr/>
        </p:nvSpPr>
        <p:spPr>
          <a:xfrm>
            <a:off x="620245" y="940910"/>
            <a:ext cx="790350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 d=</a:t>
            </a:r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readmatrix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('anli10_4.txt');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num=input('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请选择主因子的个数：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');  %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交互式选择主因子的个数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</a:t>
            </a:r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lambda,psi,T,stats,F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]=</a:t>
            </a:r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factoran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d,num,'rotate','varimax','scores','regression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 %Lambda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返回的是因子载荷矩阵，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psi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返回的是特殊方差，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返回的是旋转正交矩阵，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stats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返回的是一些统计量，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返回的是因子得分矩阵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gtd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=1-psi   %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计算共同度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contr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=sum(lambda.^2)  %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计算可解释方差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47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884029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2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10.3.1</a:t>
            </a:r>
            <a:r>
              <a:rPr lang="zh-CN" altLang="zh-CN" sz="4200" b="1">
                <a:solidFill>
                  <a:srgbClr val="319095"/>
                </a:solidFill>
              </a:rPr>
              <a:t>因子分析模型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430653"/>
              </p:ext>
            </p:extLst>
          </p:nvPr>
        </p:nvGraphicFramePr>
        <p:xfrm>
          <a:off x="379413" y="2074863"/>
          <a:ext cx="8420100" cy="35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784336" imgH="3706283" progId="Word.Document.12">
                  <p:embed/>
                </p:oleObj>
              </mc:Choice>
              <mc:Fallback>
                <p:oleObj name="Document" r:id="rId3" imgW="8784336" imgH="3706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3" y="2074863"/>
                        <a:ext cx="8420100" cy="35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数学模型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830728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8487" progId="Word.Document.12">
                  <p:embed/>
                </p:oleObj>
              </mc:Choice>
              <mc:Fallback>
                <p:oleObj name="Document" r:id="rId2" imgW="8129635" imgH="43084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68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10953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0179" progId="Word.Document.12">
                  <p:embed/>
                </p:oleObj>
              </mc:Choice>
              <mc:Fallback>
                <p:oleObj name="Document" r:id="rId2" imgW="8129635" imgH="50101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1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078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5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29709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因子分析模型的性质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1759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58125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因子载荷矩阵中的几个统计性质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9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10412"/>
              </p:ext>
            </p:extLst>
          </p:nvPr>
        </p:nvGraphicFramePr>
        <p:xfrm>
          <a:off x="531813" y="804863"/>
          <a:ext cx="7861300" cy="597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72608" progId="Word.Document.12">
                  <p:embed/>
                </p:oleObj>
              </mc:Choice>
              <mc:Fallback>
                <p:oleObj name="Document" r:id="rId2" imgW="8129635" imgH="56726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7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>
            <a:cxnSpLocks/>
          </p:cNvCxnSpPr>
          <p:nvPr/>
        </p:nvCxnSpPr>
        <p:spPr>
          <a:xfrm>
            <a:off x="4478620" y="2256262"/>
            <a:ext cx="8022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聚类分析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86933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>
            <a:cxnSpLocks/>
          </p:cNvCxnSpPr>
          <p:nvPr/>
        </p:nvCxnSpPr>
        <p:spPr>
          <a:xfrm>
            <a:off x="4486642" y="291304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84244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49026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>
            <a:cxnSpLocks/>
          </p:cNvCxnSpPr>
          <p:nvPr/>
        </p:nvCxnSpPr>
        <p:spPr>
          <a:xfrm>
            <a:off x="4488270" y="356086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349026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08641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>
            <a:cxnSpLocks/>
          </p:cNvCxnSpPr>
          <p:nvPr/>
        </p:nvCxnSpPr>
        <p:spPr>
          <a:xfrm flipH="1">
            <a:off x="4478620" y="415701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08641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判别分析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标题层">
            <a:extLst>
              <a:ext uri="{FF2B5EF4-FFF2-40B4-BE49-F238E27FC236}">
                <a16:creationId xmlns:a16="http://schemas.microsoft.com/office/drawing/2014/main" id="{0146497A-B2B8-489D-A2E5-1B9CBE35B329}"/>
              </a:ext>
            </a:extLst>
          </p:cNvPr>
          <p:cNvSpPr txBox="1"/>
          <p:nvPr/>
        </p:nvSpPr>
        <p:spPr bwMode="auto">
          <a:xfrm>
            <a:off x="3612153" y="472950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8574D08-96A4-4417-83BD-68F7BD3D6CAD}"/>
              </a:ext>
            </a:extLst>
          </p:cNvPr>
          <p:cNvCxnSpPr>
            <a:cxnSpLocks/>
          </p:cNvCxnSpPr>
          <p:nvPr/>
        </p:nvCxnSpPr>
        <p:spPr>
          <a:xfrm>
            <a:off x="4491125" y="4773214"/>
            <a:ext cx="0" cy="421817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1" name="标题层">
            <a:extLst>
              <a:ext uri="{FF2B5EF4-FFF2-40B4-BE49-F238E27FC236}">
                <a16:creationId xmlns:a16="http://schemas.microsoft.com/office/drawing/2014/main" id="{A305D9CA-77CF-4620-83FD-21EA4B85A88F}"/>
              </a:ext>
            </a:extLst>
          </p:cNvPr>
          <p:cNvSpPr txBox="1"/>
          <p:nvPr/>
        </p:nvSpPr>
        <p:spPr bwMode="auto">
          <a:xfrm>
            <a:off x="4582393" y="4702613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典型相关分析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1BF2680E-DDEA-478C-AE8F-EAF3B40942EA}"/>
              </a:ext>
            </a:extLst>
          </p:cNvPr>
          <p:cNvSpPr txBox="1"/>
          <p:nvPr/>
        </p:nvSpPr>
        <p:spPr bwMode="auto">
          <a:xfrm>
            <a:off x="3613781" y="5350436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26178AF-0B08-4D78-8F27-D1803F45DDD2}"/>
              </a:ext>
            </a:extLst>
          </p:cNvPr>
          <p:cNvCxnSpPr>
            <a:cxnSpLocks/>
          </p:cNvCxnSpPr>
          <p:nvPr/>
        </p:nvCxnSpPr>
        <p:spPr>
          <a:xfrm>
            <a:off x="4492753" y="5421037"/>
            <a:ext cx="0" cy="32533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C5AE64DF-B6A8-4E43-A22D-B65A1972D0F6}"/>
              </a:ext>
            </a:extLst>
          </p:cNvPr>
          <p:cNvSpPr txBox="1"/>
          <p:nvPr/>
        </p:nvSpPr>
        <p:spPr bwMode="auto">
          <a:xfrm>
            <a:off x="4584021" y="5350436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对应分析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18BFD90C-2051-499F-B705-56120623E600}"/>
              </a:ext>
            </a:extLst>
          </p:cNvPr>
          <p:cNvSpPr txBox="1"/>
          <p:nvPr/>
        </p:nvSpPr>
        <p:spPr bwMode="auto">
          <a:xfrm>
            <a:off x="3618264" y="5946587"/>
            <a:ext cx="799176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4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4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27A559-3165-420E-AEE3-126E638A37CA}"/>
              </a:ext>
            </a:extLst>
          </p:cNvPr>
          <p:cNvCxnSpPr>
            <a:cxnSpLocks/>
          </p:cNvCxnSpPr>
          <p:nvPr/>
        </p:nvCxnSpPr>
        <p:spPr>
          <a:xfrm flipH="1">
            <a:off x="4483103" y="6017188"/>
            <a:ext cx="14133" cy="320855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DA5213E5-8AD2-4460-832C-B1F6AA1FF688}"/>
              </a:ext>
            </a:extLst>
          </p:cNvPr>
          <p:cNvSpPr txBox="1"/>
          <p:nvPr/>
        </p:nvSpPr>
        <p:spPr bwMode="auto">
          <a:xfrm>
            <a:off x="4588504" y="5946587"/>
            <a:ext cx="4666951" cy="49241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4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多维标度法</a:t>
            </a:r>
            <a:endParaRPr lang="en-US" altLang="zh-CN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9" grpId="0"/>
      <p:bldP spid="21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99657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7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739077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41960" progId="Word.Document.12">
                  <p:embed/>
                </p:oleObj>
              </mc:Choice>
              <mc:Fallback>
                <p:oleObj name="Document" r:id="rId2" imgW="8129635" imgH="48419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9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58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10.3.2</a:t>
            </a:r>
            <a:r>
              <a:rPr lang="zh-CN" altLang="zh-CN" sz="4200" b="1">
                <a:solidFill>
                  <a:srgbClr val="319095"/>
                </a:solidFill>
              </a:rPr>
              <a:t>因子载荷矩阵的估计方法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604312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33909" progId="Word.Document.12">
                  <p:embed/>
                </p:oleObj>
              </mc:Choice>
              <mc:Fallback>
                <p:oleObj name="Document" r:id="rId3" imgW="8548607" imgH="383390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主成分分析法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424368"/>
              </p:ext>
            </p:extLst>
          </p:nvPr>
        </p:nvGraphicFramePr>
        <p:xfrm>
          <a:off x="531813" y="804863"/>
          <a:ext cx="78613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83940" progId="Word.Document.12">
                  <p:embed/>
                </p:oleObj>
              </mc:Choice>
              <mc:Fallback>
                <p:oleObj name="Document" r:id="rId2" imgW="8129635" imgH="52839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69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20311"/>
              </p:ext>
            </p:extLst>
          </p:nvPr>
        </p:nvGraphicFramePr>
        <p:xfrm>
          <a:off x="531813" y="804863"/>
          <a:ext cx="7861300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5235" progId="Word.Document.12">
                  <p:embed/>
                </p:oleObj>
              </mc:Choice>
              <mc:Fallback>
                <p:oleObj name="Document" r:id="rId2" imgW="8129635" imgH="58552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4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2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53550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32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644524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5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C2F23A-326E-4FBD-A4B0-DD1ECB90C639}"/>
              </a:ext>
            </a:extLst>
          </p:cNvPr>
          <p:cNvSpPr txBox="1"/>
          <p:nvPr/>
        </p:nvSpPr>
        <p:spPr>
          <a:xfrm>
            <a:off x="-117662" y="876449"/>
            <a:ext cx="89389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r=[1.000 0.577 0.509 0.387 0.462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0.577 1.000 0.599 0.389 0.322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0.509 0.599 1.000 0.436 0.426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0.387 0.389 0.436 1.000 0.523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0.462 0.322 0.426 0.523 1.000];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下面利用相关系数阵求主成分解，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的特征向量，即主成分系数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pcacov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(r);%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(sign(sum(vec1)),size(vec1,1),1);%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修改特征向量的正负号，使得每个特征向量的分量和为正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(sqrt(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)',size(vec2,1),1);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构造全部因子的载荷矩阵，见（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a1=a(:,1)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提出一个因子的载荷矩阵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tcha1=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(r-a1*a1')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计算一个因子的特殊方差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a2=a(:,[1,2])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提出两个因子的载荷矩阵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tcha2=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(r-a2*a2')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计算两个因子的特殊方差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ccha2=r-a2*a2'-diag(tcha2)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求两个因子时的残差矩阵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cumsum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(rate) 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求累积贡献率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50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802350"/>
              </p:ext>
            </p:extLst>
          </p:nvPr>
        </p:nvGraphicFramePr>
        <p:xfrm>
          <a:off x="504825" y="1624013"/>
          <a:ext cx="8188325" cy="485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85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因子分析</a:t>
            </a:r>
            <a:r>
              <a:rPr lang="zh-CN" altLang="en-US" sz="3600" b="1">
                <a:solidFill>
                  <a:srgbClr val="0293B8"/>
                </a:solidFill>
              </a:rPr>
              <a:t>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8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993617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5572" progId="Word.Document.12">
                  <p:embed/>
                </p:oleObj>
              </mc:Choice>
              <mc:Fallback>
                <p:oleObj name="Document" r:id="rId2" imgW="8129635" imgH="54755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2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1526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16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3782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最大似然估计法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22018"/>
              </p:ext>
            </p:extLst>
          </p:nvPr>
        </p:nvGraphicFramePr>
        <p:xfrm>
          <a:off x="531813" y="804863"/>
          <a:ext cx="7861300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67949" progId="Word.Document.12">
                  <p:embed/>
                </p:oleObj>
              </mc:Choice>
              <mc:Fallback>
                <p:oleObj name="Document" r:id="rId2" imgW="8111970" imgH="38679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0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37466"/>
              </p:ext>
            </p:extLst>
          </p:nvPr>
        </p:nvGraphicFramePr>
        <p:xfrm>
          <a:off x="531813" y="804863"/>
          <a:ext cx="7861300" cy="589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1299" progId="Word.Document.12">
                  <p:embed/>
                </p:oleObj>
              </mc:Choice>
              <mc:Fallback>
                <p:oleObj name="Document" r:id="rId2" imgW="8129635" imgH="53512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9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5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214196"/>
              </p:ext>
            </p:extLst>
          </p:nvPr>
        </p:nvGraphicFramePr>
        <p:xfrm>
          <a:off x="534988" y="806450"/>
          <a:ext cx="7807325" cy="361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765691" progId="Word.Document.12">
                  <p:embed/>
                </p:oleObj>
              </mc:Choice>
              <mc:Fallback>
                <p:oleObj name="Document" r:id="rId2" imgW="8137152" imgH="3765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07325" cy="361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8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5B2291-EA1C-42B2-BC46-9D03E8DE82F6}"/>
              </a:ext>
            </a:extLst>
          </p:cNvPr>
          <p:cNvSpPr txBox="1"/>
          <p:nvPr/>
        </p:nvSpPr>
        <p:spPr>
          <a:xfrm>
            <a:off x="702608" y="1082131"/>
            <a:ext cx="81590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程序为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下面利用相关系数矩阵求主成分解，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的特征向量，即主成分的系数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[vec,val,con]=pcacov(r) %val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请选择公共因子的个数：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交互式选取主因子的个数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f1=repmat(sign(sum(vec)),size(vec,1),1);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vec=vec.*f1;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a=vec.*f2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aa=a(:,1:num)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s1=sum(aa.^2)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的贡献，实际上等于对应的特征值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s2=sum(aa.^2,2)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16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0298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8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02072CE-106F-4E4E-BD1D-A8559612B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500424"/>
              </p:ext>
            </p:extLst>
          </p:nvPr>
        </p:nvGraphicFramePr>
        <p:xfrm>
          <a:off x="525462" y="876300"/>
          <a:ext cx="8093075" cy="567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60628" imgH="6037954" progId="Word.Document.12">
                  <p:embed/>
                </p:oleObj>
              </mc:Choice>
              <mc:Fallback>
                <p:oleObj name="Document" r:id="rId2" imgW="8360628" imgH="603795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279924-ECED-45E7-930F-1C92EA2CA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462" y="876300"/>
                        <a:ext cx="8093075" cy="567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5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3207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72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E4142C-BBB2-427A-96AC-E8EFE3032276}"/>
              </a:ext>
            </a:extLst>
          </p:cNvPr>
          <p:cNvSpPr txBox="1"/>
          <p:nvPr/>
        </p:nvSpPr>
        <p:spPr>
          <a:xfrm>
            <a:off x="568138" y="1061987"/>
            <a:ext cx="829347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程序为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n=size(r,1); rt=abs(r);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求矩阵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所有元素的绝对值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rt(1:n+1:n^2)=0;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矩阵的对角线元素换成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=r; %R*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初始化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(1:n+1:n^2)=max(rt');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把矩阵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的对角线元素换成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rt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矩阵各行的最大值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R*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矩阵求主因子解，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的列为矩阵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pcacov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  %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rstar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(sign(sum(vec1)),size(vec1,1),1);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 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(sqrt(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)',size(vec2,1),1);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请选择公共因子的个数：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交互式选取主因子的个数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aa=a(:,1:num)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个因子的载荷矩阵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s1=sum(aa.^2)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计算对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的贡献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s2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=sum(aa.^2,2)  %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34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412505"/>
              </p:ext>
            </p:extLst>
          </p:nvPr>
        </p:nvGraphicFramePr>
        <p:xfrm>
          <a:off x="531813" y="804863"/>
          <a:ext cx="7861300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1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9277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0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5B051D-8CEF-48EE-81AD-49A119E261E5}"/>
              </a:ext>
            </a:extLst>
          </p:cNvPr>
          <p:cNvSpPr txBox="1"/>
          <p:nvPr/>
        </p:nvSpPr>
        <p:spPr>
          <a:xfrm>
            <a:off x="218514" y="830613"/>
            <a:ext cx="78093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1/5 -1/5;1/5 1 -2/5;-1/5 -2/5 1];</a:t>
            </a:r>
            <a:endParaRPr lang="zh-CN" altLang="zh-CN" sz="2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Lambda,Psi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] = 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factoran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(r,1,'xtype','cov')  %Lambda</a:t>
            </a:r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返回的是因子载荷矩阵，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Psi</a:t>
            </a:r>
            <a:r>
              <a:rPr lang="zh-CN" altLang="zh-CN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返回的是特殊方差</a:t>
            </a:r>
            <a:endParaRPr lang="zh-CN" altLang="zh-CN" sz="2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85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99617"/>
              </p:ext>
            </p:extLst>
          </p:nvPr>
        </p:nvGraphicFramePr>
        <p:xfrm>
          <a:off x="641350" y="777969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77969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63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495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10.3.3</a:t>
            </a:r>
            <a:r>
              <a:rPr lang="zh-CN" altLang="zh-CN" sz="4200" b="1">
                <a:solidFill>
                  <a:srgbClr val="319095"/>
                </a:solidFill>
              </a:rPr>
              <a:t>因子旋转（正交变换）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086760"/>
              </p:ext>
            </p:extLst>
          </p:nvPr>
        </p:nvGraphicFramePr>
        <p:xfrm>
          <a:off x="490538" y="1501775"/>
          <a:ext cx="8189912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60691" progId="Word.Document.12">
                  <p:embed/>
                </p:oleObj>
              </mc:Choice>
              <mc:Fallback>
                <p:oleObj name="Document" r:id="rId2" imgW="8153322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42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99524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方差最大法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25556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四次方最大旋转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03029"/>
              </p:ext>
            </p:extLst>
          </p:nvPr>
        </p:nvGraphicFramePr>
        <p:xfrm>
          <a:off x="504825" y="1624013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17519" progId="Word.Document.12">
                  <p:embed/>
                </p:oleObj>
              </mc:Choice>
              <mc:Fallback>
                <p:oleObj name="Document" r:id="rId2" imgW="8153322" imgH="381751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等量最大法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4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145668"/>
              </p:ext>
            </p:extLst>
          </p:nvPr>
        </p:nvGraphicFramePr>
        <p:xfrm>
          <a:off x="531813" y="804863"/>
          <a:ext cx="7861300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896766" progId="Word.Document.12">
                  <p:embed/>
                </p:oleObj>
              </mc:Choice>
              <mc:Fallback>
                <p:oleObj name="Document" r:id="rId2" imgW="8111970" imgH="3896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67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6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955606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5571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9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92766"/>
              </p:ext>
            </p:extLst>
          </p:nvPr>
        </p:nvGraphicFramePr>
        <p:xfrm>
          <a:off x="531813" y="804863"/>
          <a:ext cx="7861300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10374" progId="Word.Document.12">
                  <p:embed/>
                </p:oleObj>
              </mc:Choice>
              <mc:Fallback>
                <p:oleObj name="Document" r:id="rId2" imgW="8129635" imgH="5410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2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1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923628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07407" progId="Word.Document.12">
                  <p:embed/>
                </p:oleObj>
              </mc:Choice>
              <mc:Fallback>
                <p:oleObj name="Document" r:id="rId2" imgW="8129635" imgH="43074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7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4745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9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7356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5385" progId="Word.Document.12">
                  <p:embed/>
                </p:oleObj>
              </mc:Choice>
              <mc:Fallback>
                <p:oleObj name="Document" r:id="rId2" imgW="8129635" imgH="3315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0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B5A9F9-F053-45F8-A60F-C19D448DB99E}"/>
              </a:ext>
            </a:extLst>
          </p:cNvPr>
          <p:cNvSpPr txBox="1"/>
          <p:nvPr/>
        </p:nvSpPr>
        <p:spPr>
          <a:xfrm>
            <a:off x="702608" y="943632"/>
            <a:ext cx="823968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求解的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r=[1 -1/3 2/3;-1/3 1 0;2/3 0 1];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下面利用相关系数阵求主成分解，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的列为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的特征向量，即主成分系数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[vec1,val,rate]=pcacov(r) %val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的特征值，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为各个主成分的贡献率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构造与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同维数的元素为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±1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修改特征向量正负号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使得各特征向量的分量和为正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lambda=vec2.*f2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构造全部因子的载荷矩阵，见（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Times New Roman" panose="02020603050405020304" pitchFamily="18" charset="0"/>
                <a:cs typeface="宋体" panose="02010600030101010101" pitchFamily="2" charset="-122"/>
              </a:rPr>
              <a:t>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num=2;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选择两个主因子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[lambda2,t]=rotatefactors(lambda(:,1:num),'method', 'varimax')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对载荷矩阵进行旋转，其中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lambda2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为旋转载荷矩阵，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为变换的正交矩阵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26003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13909"/>
              </p:ext>
            </p:extLst>
          </p:nvPr>
        </p:nvGraphicFramePr>
        <p:xfrm>
          <a:off x="531813" y="804863"/>
          <a:ext cx="78613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2724" progId="Word.Document.12">
                  <p:embed/>
                </p:oleObj>
              </mc:Choice>
              <mc:Fallback>
                <p:oleObj name="Document" r:id="rId2" imgW="8129635" imgH="5392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2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25145"/>
              </p:ext>
            </p:extLst>
          </p:nvPr>
        </p:nvGraphicFramePr>
        <p:xfrm>
          <a:off x="531813" y="6143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48471" progId="Word.Document.12">
                  <p:embed/>
                </p:oleObj>
              </mc:Choice>
              <mc:Fallback>
                <p:oleObj name="Document" r:id="rId2" imgW="8111970" imgH="43484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43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91885"/>
              </p:ext>
            </p:extLst>
          </p:nvPr>
        </p:nvGraphicFramePr>
        <p:xfrm>
          <a:off x="531813" y="804863"/>
          <a:ext cx="78613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786128" progId="Word.Document.12">
                  <p:embed/>
                </p:oleObj>
              </mc:Choice>
              <mc:Fallback>
                <p:oleObj name="Document" r:id="rId2" imgW="8111970" imgH="47861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2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94331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5840" progId="Word.Document.12">
                  <p:embed/>
                </p:oleObj>
              </mc:Choice>
              <mc:Fallback>
                <p:oleObj name="Document" r:id="rId2" imgW="8129635" imgH="50458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1D11296-B052-4E21-B79C-40AA44DE6A37}"/>
              </a:ext>
            </a:extLst>
          </p:cNvPr>
          <p:cNvSpPr txBox="1"/>
          <p:nvPr/>
        </p:nvSpPr>
        <p:spPr>
          <a:xfrm>
            <a:off x="458881" y="889843"/>
            <a:ext cx="82262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r=[1 0.02 0.96 0.42 0.01; 0.02 1 0.13 0.71 0.85; 0.96 0.13 1 0.5 0.11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   0.42 0.71 0.5 1 0.79; 0.01 0.85 0.11 0.79 1];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[vec1,val,rate]=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pcacov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(r)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(sign(sum(vec1)),size(vec1,1),1);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repmat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(sqrt(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val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)',size(vec2,1),1);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计算全部因子的载荷矩阵，见（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10.27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）式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num=2; %num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为因子的个数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a1=a(:,[1:num])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提出两个因子的载荷矩阵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tcha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diag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(r-a1*a1')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因子的特殊方差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gtd1=sum(a1.^2,2)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求因子载荷矩阵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a1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的共同度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cumsum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(rate(1:num))   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求累积贡献率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[B,T]=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rotatefactors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(a1,'method','varimax')%B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为旋转因子载荷矩阵，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为正交矩阵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gtd2=sum(B.^2,2)  %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求因子载荷矩阵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</a:t>
            </a:r>
            <a:r>
              <a:rPr lang="zh-C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的共同度</a:t>
            </a:r>
            <a:endParaRPr lang="zh-CN" altLang="zh-CN" sz="10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w=[sum(a1.^2), sum(B.^2)]  %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分别计算两个因子载荷矩阵对应的方差贡献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618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618321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070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604836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58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10.3.4  </a:t>
            </a:r>
            <a:r>
              <a:rPr lang="zh-CN" altLang="zh-CN" sz="4200" b="1">
                <a:solidFill>
                  <a:srgbClr val="319095"/>
                </a:solidFill>
              </a:rPr>
              <a:t>因子得分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048695"/>
              </p:ext>
            </p:extLst>
          </p:nvPr>
        </p:nvGraphicFramePr>
        <p:xfrm>
          <a:off x="409575" y="2265363"/>
          <a:ext cx="8256588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22872" imgH="3684775" progId="Word.Document.12">
                  <p:embed/>
                </p:oleObj>
              </mc:Choice>
              <mc:Fallback>
                <p:oleObj name="Document" r:id="rId3" imgW="8522872" imgH="368477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" y="2265363"/>
                        <a:ext cx="8256588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因子得分的概念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8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85044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35255" progId="Word.Document.12">
                  <p:embed/>
                </p:oleObj>
              </mc:Choice>
              <mc:Fallback>
                <p:oleObj name="Document" r:id="rId2" imgW="8129635" imgH="49352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21016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5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35211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96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巴特莱特因子得分</a:t>
            </a:r>
            <a:r>
              <a:rPr lang="en-US" altLang="zh-CN" sz="3600" b="1">
                <a:solidFill>
                  <a:srgbClr val="0293B8"/>
                </a:solidFill>
              </a:rPr>
              <a:t>(</a:t>
            </a:r>
            <a:r>
              <a:rPr lang="zh-CN" altLang="zh-CN" sz="3600" b="1">
                <a:solidFill>
                  <a:srgbClr val="0293B8"/>
                </a:solidFill>
              </a:rPr>
              <a:t>加权最小二乘法）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871260"/>
              </p:ext>
            </p:extLst>
          </p:nvPr>
        </p:nvGraphicFramePr>
        <p:xfrm>
          <a:off x="531813" y="804863"/>
          <a:ext cx="7888287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78673" progId="Word.Document.12">
                  <p:embed/>
                </p:oleObj>
              </mc:Choice>
              <mc:Fallback>
                <p:oleObj name="Document" r:id="rId2" imgW="8153322" imgH="40786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88287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15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529843"/>
              </p:ext>
            </p:extLst>
          </p:nvPr>
        </p:nvGraphicFramePr>
        <p:xfrm>
          <a:off x="491472" y="71073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3123" progId="Word.Document.12">
                  <p:embed/>
                </p:oleObj>
              </mc:Choice>
              <mc:Fallback>
                <p:oleObj name="Document" r:id="rId2" imgW="8129635" imgH="57331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472" y="71073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469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411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640349"/>
              </p:ext>
            </p:extLst>
          </p:nvPr>
        </p:nvGraphicFramePr>
        <p:xfrm>
          <a:off x="504825" y="1624013"/>
          <a:ext cx="8188325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40352" progId="Word.Document.12">
                  <p:embed/>
                </p:oleObj>
              </mc:Choice>
              <mc:Fallback>
                <p:oleObj name="Document" r:id="rId2" imgW="8153322" imgH="394035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回归方法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925202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30100" progId="Word.Document.12">
                  <p:embed/>
                </p:oleObj>
              </mc:Choice>
              <mc:Fallback>
                <p:oleObj name="Document" r:id="rId2" imgW="8129635" imgH="43301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0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66115"/>
              </p:ext>
            </p:extLst>
          </p:nvPr>
        </p:nvGraphicFramePr>
        <p:xfrm>
          <a:off x="531813" y="804863"/>
          <a:ext cx="78613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3553" progId="Word.Document.12">
                  <p:embed/>
                </p:oleObj>
              </mc:Choice>
              <mc:Fallback>
                <p:oleObj name="Document" r:id="rId2" imgW="8129635" imgH="5783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16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65862"/>
              </p:ext>
            </p:extLst>
          </p:nvPr>
        </p:nvGraphicFramePr>
        <p:xfrm>
          <a:off x="531813" y="804863"/>
          <a:ext cx="7861300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5665" progId="Word.Document.12">
                  <p:embed/>
                </p:oleObj>
              </mc:Choice>
              <mc:Fallback>
                <p:oleObj name="Document" r:id="rId2" imgW="8129635" imgH="48156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5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4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22091"/>
              </p:ext>
            </p:extLst>
          </p:nvPr>
        </p:nvGraphicFramePr>
        <p:xfrm>
          <a:off x="531813" y="804863"/>
          <a:ext cx="7861300" cy="575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67621" progId="Word.Document.12">
                  <p:embed/>
                </p:oleObj>
              </mc:Choice>
              <mc:Fallback>
                <p:oleObj name="Document" r:id="rId2" imgW="8129635" imgH="59676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5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5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10.3.5</a:t>
            </a:r>
            <a:r>
              <a:rPr lang="zh-CN" altLang="zh-CN" sz="4200" b="1">
                <a:solidFill>
                  <a:srgbClr val="319095"/>
                </a:solidFill>
              </a:rPr>
              <a:t>因子分析的步骤及与主成分分析的对比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52686"/>
              </p:ext>
            </p:extLst>
          </p:nvPr>
        </p:nvGraphicFramePr>
        <p:xfrm>
          <a:off x="382588" y="259929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9929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951993"/>
            <a:ext cx="631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因子分析的步骤</a:t>
            </a:r>
          </a:p>
          <a:p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451953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774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033925"/>
              </p:ext>
            </p:extLst>
          </p:nvPr>
        </p:nvGraphicFramePr>
        <p:xfrm>
          <a:off x="531813" y="804863"/>
          <a:ext cx="7861300" cy="394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4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87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6110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3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3663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2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865430"/>
              </p:ext>
            </p:extLst>
          </p:nvPr>
        </p:nvGraphicFramePr>
        <p:xfrm>
          <a:off x="477837" y="2386885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2386885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96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主成分分析法与因子分析法数学模型的异同比较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4671"/>
              </p:ext>
            </p:extLst>
          </p:nvPr>
        </p:nvGraphicFramePr>
        <p:xfrm>
          <a:off x="531813" y="804863"/>
          <a:ext cx="7861300" cy="614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6353407" progId="Word.Document.12">
                  <p:embed/>
                </p:oleObj>
              </mc:Choice>
              <mc:Fallback>
                <p:oleObj name="Document" r:id="rId2" imgW="8111970" imgH="63534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14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7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10.3.6  </a:t>
            </a:r>
            <a:r>
              <a:rPr lang="zh-CN" altLang="zh-CN" sz="4200" b="1">
                <a:solidFill>
                  <a:srgbClr val="319095"/>
                </a:solidFill>
              </a:rPr>
              <a:t>因子分析案例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024320"/>
              </p:ext>
            </p:extLst>
          </p:nvPr>
        </p:nvGraphicFramePr>
        <p:xfrm>
          <a:off x="382588" y="259929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8377" progId="Word.Document.12">
                  <p:embed/>
                </p:oleObj>
              </mc:Choice>
              <mc:Fallback>
                <p:oleObj name="Document" r:id="rId3" imgW="8548607" imgH="368837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9929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2588" y="1421706"/>
            <a:ext cx="8505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我国上市公司赢利能力与资本结构的实证分析</a:t>
            </a:r>
          </a:p>
          <a:p>
            <a:endParaRPr lang="zh-CN" altLang="zh-CN" sz="3600" b="1">
              <a:solidFill>
                <a:srgbClr val="0293B8"/>
              </a:solidFill>
            </a:endParaRPr>
          </a:p>
          <a:p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918682"/>
              </p:ext>
            </p:extLst>
          </p:nvPr>
        </p:nvGraphicFramePr>
        <p:xfrm>
          <a:off x="641350" y="972344"/>
          <a:ext cx="7861300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083323" progId="Word.Document.12">
                  <p:embed/>
                </p:oleObj>
              </mc:Choice>
              <mc:Fallback>
                <p:oleObj name="Document" r:id="rId2" imgW="8137152" imgH="50833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972344"/>
                        <a:ext cx="7861300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8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655901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2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042098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55040" progId="Word.Document.12">
                  <p:embed/>
                </p:oleObj>
              </mc:Choice>
              <mc:Fallback>
                <p:oleObj name="Document" r:id="rId2" imgW="8129635" imgH="54550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0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4902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47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28454"/>
              </p:ext>
            </p:extLst>
          </p:nvPr>
        </p:nvGraphicFramePr>
        <p:xfrm>
          <a:off x="531813" y="804863"/>
          <a:ext cx="7861300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68752" progId="Word.Document.12">
                  <p:embed/>
                </p:oleObj>
              </mc:Choice>
              <mc:Fallback>
                <p:oleObj name="Document" r:id="rId2" imgW="8129635" imgH="36687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3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4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5923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176"/>
              </p:ext>
            </p:extLst>
          </p:nvPr>
        </p:nvGraphicFramePr>
        <p:xfrm>
          <a:off x="531813" y="804863"/>
          <a:ext cx="7861300" cy="573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9884" progId="Word.Document.12">
                  <p:embed/>
                </p:oleObj>
              </mc:Choice>
              <mc:Fallback>
                <p:oleObj name="Document" r:id="rId2" imgW="8129635" imgH="5939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3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98868"/>
              </p:ext>
            </p:extLst>
          </p:nvPr>
        </p:nvGraphicFramePr>
        <p:xfrm>
          <a:off x="531813" y="804863"/>
          <a:ext cx="7861300" cy="387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11673" progId="Word.Document.12">
                  <p:embed/>
                </p:oleObj>
              </mc:Choice>
              <mc:Fallback>
                <p:oleObj name="Document" r:id="rId2" imgW="8129635" imgH="40116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76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1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483867"/>
              </p:ext>
            </p:extLst>
          </p:nvPr>
        </p:nvGraphicFramePr>
        <p:xfrm>
          <a:off x="531813" y="804863"/>
          <a:ext cx="7861300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148247" progId="Word.Document.12">
                  <p:embed/>
                </p:oleObj>
              </mc:Choice>
              <mc:Fallback>
                <p:oleObj name="Document" r:id="rId2" imgW="8111970" imgH="3148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0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24368"/>
              </p:ext>
            </p:extLst>
          </p:nvPr>
        </p:nvGraphicFramePr>
        <p:xfrm>
          <a:off x="457200" y="534988"/>
          <a:ext cx="8147050" cy="610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89580" imgH="6367474" progId="Word.Document.12">
                  <p:embed/>
                </p:oleObj>
              </mc:Choice>
              <mc:Fallback>
                <p:oleObj name="Document" r:id="rId2" imgW="8489580" imgH="63674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534988"/>
                        <a:ext cx="8147050" cy="6107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8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799451"/>
              </p:ext>
            </p:extLst>
          </p:nvPr>
        </p:nvGraphicFramePr>
        <p:xfrm>
          <a:off x="531813" y="804863"/>
          <a:ext cx="7861300" cy="404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85655" progId="Word.Document.12">
                  <p:embed/>
                </p:oleObj>
              </mc:Choice>
              <mc:Fallback>
                <p:oleObj name="Document" r:id="rId2" imgW="8129635" imgH="41856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40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3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440785"/>
              </p:ext>
            </p:extLst>
          </p:nvPr>
        </p:nvGraphicFramePr>
        <p:xfrm>
          <a:off x="531813" y="804863"/>
          <a:ext cx="7861300" cy="544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5506" progId="Word.Document.12">
                  <p:embed/>
                </p:oleObj>
              </mc:Choice>
              <mc:Fallback>
                <p:oleObj name="Document" r:id="rId2" imgW="8129635" imgH="56355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4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9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636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4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65201"/>
              </p:ext>
            </p:extLst>
          </p:nvPr>
        </p:nvGraphicFramePr>
        <p:xfrm>
          <a:off x="531813" y="804863"/>
          <a:ext cx="7861300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305606" progId="Word.Document.12">
                  <p:embed/>
                </p:oleObj>
              </mc:Choice>
              <mc:Fallback>
                <p:oleObj name="Document" r:id="rId2" imgW="8111970" imgH="43056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25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7D80D1-32DB-4873-87DE-6B853F450D88}"/>
              </a:ext>
            </a:extLst>
          </p:cNvPr>
          <p:cNvSpPr txBox="1"/>
          <p:nvPr/>
        </p:nvSpPr>
        <p:spPr>
          <a:xfrm>
            <a:off x="191620" y="935574"/>
            <a:ext cx="79841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 = readmatrix('anli10_3.txt'); n=size(a,1);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x=a(:,[1:4]); y=a(:,5);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分别提出自变量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x1...x4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和因变量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y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x=zscore(x);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r=corrcoef(x)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求相关系数矩阵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[vec1,val,con1]=pcacov(r)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进行主成分分析的相关计算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 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求初等载荷矩阵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请选择主因子的个数：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交互式选择主因子的个数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am=a(:,[1:num]);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[bm,t]=rotatefactors(am,'method', 'varimax') %am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旋转变换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,bm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为旋转后的载荷阵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bt=[bm,a(:,[num+1:end])];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旋转后的载荷阵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前两个旋转，后面不旋转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794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AADDB55-1AB6-4189-8AA0-6D0D02EE308D}"/>
              </a:ext>
            </a:extLst>
          </p:cNvPr>
          <p:cNvSpPr txBox="1"/>
          <p:nvPr/>
        </p:nvSpPr>
        <p:spPr>
          <a:xfrm>
            <a:off x="124384" y="1302674"/>
            <a:ext cx="84413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con2=sum(bt.^2)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check=[con1,con2'/sum(con2)*100]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未旋转和旋转后的贡献率对照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rate=con2(1:num)/sum(con2)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计算因子贡献率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coef=inv(r)*bm   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计算得分函数的系数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score=x*coef     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计算各个因子的得分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weight=rate/sum(rate)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计算得分的权重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Tscore=score*weight'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对各因子的得分进行加权求和，即求各企业综合得分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[STscore,ind]=sort(Tscore,'descend')  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对企业进行排序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display=[score(ind,:)';STscore';ind']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显示排序结果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[ccoef,p]=corrcoef([Tscore,y])  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与资产负债的相关系数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[d,dt,e,et,stats]=regress(Tscore,[ones(n,1),y]);%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与资产负债的方程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d,stats  %</a:t>
            </a:r>
            <a:r>
              <a:rPr lang="zh-CN" altLang="zh-CN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显示回归系数，和相关统计量的值</a:t>
            </a:r>
            <a:endParaRPr lang="zh-CN" altLang="zh-CN" sz="1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337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090786"/>
              </p:ext>
            </p:extLst>
          </p:nvPr>
        </p:nvGraphicFramePr>
        <p:xfrm>
          <a:off x="504825" y="1624013"/>
          <a:ext cx="8188325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75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生育率的影响因素分析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1495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4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890793"/>
              </p:ext>
            </p:extLst>
          </p:nvPr>
        </p:nvGraphicFramePr>
        <p:xfrm>
          <a:off x="504919" y="401451"/>
          <a:ext cx="7861300" cy="659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24203" progId="Word.Document.12">
                  <p:embed/>
                </p:oleObj>
              </mc:Choice>
              <mc:Fallback>
                <p:oleObj name="Document" r:id="rId2" imgW="8129635" imgH="68242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401451"/>
                        <a:ext cx="7861300" cy="659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1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990525"/>
              </p:ext>
            </p:extLst>
          </p:nvPr>
        </p:nvGraphicFramePr>
        <p:xfrm>
          <a:off x="531813" y="804863"/>
          <a:ext cx="7861300" cy="342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3543399" progId="Word.Document.12">
                  <p:embed/>
                </p:oleObj>
              </mc:Choice>
              <mc:Fallback>
                <p:oleObj name="Document" r:id="rId2" imgW="8111970" imgH="35433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2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9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76071"/>
              </p:ext>
            </p:extLst>
          </p:nvPr>
        </p:nvGraphicFramePr>
        <p:xfrm>
          <a:off x="531813" y="763588"/>
          <a:ext cx="8243887" cy="544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88089" imgH="5633158" progId="Word.Document.12">
                  <p:embed/>
                </p:oleObj>
              </mc:Choice>
              <mc:Fallback>
                <p:oleObj name="Document" r:id="rId2" imgW="8488089" imgH="56331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63588"/>
                        <a:ext cx="8243887" cy="544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95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34598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793BB22-D1F0-4751-89E0-BF33797990FD}"/>
              </a:ext>
            </a:extLst>
          </p:cNvPr>
          <p:cNvSpPr txBox="1"/>
          <p:nvPr/>
        </p:nvSpPr>
        <p:spPr>
          <a:xfrm>
            <a:off x="527796" y="610136"/>
            <a:ext cx="786316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计算的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Matlab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程序如下：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clc,clear, d1 = readmatrix('anli10_4.txt');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d2=zscore(d1);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数据标准化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r=cov(d2);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求标准化数据的协方差阵，即求相关系数矩阵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[vec1,val,con]=pcacov(r)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进行主成分分析的相关计算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f1=repmat(sign(sum(vec1)),size(vec1,1),1);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vec2=vec1.*f1;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特征向量正负号转换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f2=repmat(sqrt(val)',size(vec2,1),1); 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a=vec2.*f2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求初等载荷矩阵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num=input('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请选择主因子的个数：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');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交互式选择主因子的个数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am=a(:,[1:num]);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num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个主因子的载荷矩阵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[b,t]=rotatefactors(am,'method', 'varimax')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旋转变换</a:t>
            </a:r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,b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为旋转后的载荷阵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bt=[b,a(:,[num+1:end])];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旋转后全部因子的载荷矩阵</a:t>
            </a:r>
            <a:endParaRPr lang="en-US" altLang="zh-CN" sz="2000" b="1">
              <a:solidFill>
                <a:srgbClr val="000000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degree=sum(b.^2,2)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计算共同度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contr=sum(bt.^2)  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rate=contr(1:num)/sum(contr)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计算因子贡献率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r>
              <a:rPr lang="en-US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宋体" panose="02010600030101010101" pitchFamily="2" charset="-122"/>
              </a:rPr>
              <a:t>coef=inv(r)*b          %</a:t>
            </a:r>
            <a:r>
              <a:rPr lang="zh-CN" altLang="zh-CN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计算得分函数的系数</a:t>
            </a:r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66700" indent="711835" algn="just"/>
            <a:endParaRPr lang="zh-CN" altLang="zh-CN" sz="200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5135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3695</TotalTime>
  <Words>2112</Words>
  <Application>Microsoft Office PowerPoint</Application>
  <PresentationFormat>全屏显示(4:3)</PresentationFormat>
  <Paragraphs>172</Paragraphs>
  <Slides>102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102</vt:i4>
      </vt:variant>
    </vt:vector>
  </HeadingPairs>
  <TitlesOfParts>
    <vt:vector size="117" baseType="lpstr">
      <vt:lpstr>等线</vt:lpstr>
      <vt:lpstr>华文新魏</vt:lpstr>
      <vt:lpstr>隶书</vt:lpstr>
      <vt:lpstr>宋体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182</cp:revision>
  <dcterms:created xsi:type="dcterms:W3CDTF">2020-06-24T23:10:14Z</dcterms:created>
  <dcterms:modified xsi:type="dcterms:W3CDTF">2023-08-26T14:03:05Z</dcterms:modified>
</cp:coreProperties>
</file>